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33" r:id="rId18"/>
    <p:sldId id="331" r:id="rId19"/>
    <p:sldId id="334" r:id="rId20"/>
    <p:sldId id="336" r:id="rId21"/>
    <p:sldId id="367" r:id="rId22"/>
    <p:sldId id="364" r:id="rId23"/>
    <p:sldId id="365"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77419" autoAdjust="0"/>
  </p:normalViewPr>
  <p:slideViewPr>
    <p:cSldViewPr snapToGrid="0">
      <p:cViewPr varScale="1">
        <p:scale>
          <a:sx n="79" d="100"/>
          <a:sy n="79" d="100"/>
        </p:scale>
        <p:origin x="54" y="9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2018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Holly Franklin, CIO of Best For You Organics Company</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decision makers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VSTS.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VSTS.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Best For You Organics Company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Best For You Organics team could then create a Node.js API App, secured by Azure AD B2C, which wraps the Azure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Visual Studio Team Services (VSTS).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VSTS,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VSTS, making it easy to use Jenkins and VSTS to create a full CI/CD pipeline. Using the Jenkins Team Foundation Server (TFS) plugin, we can configure a project to pull from GitHub, build in Jenkins, and deploy with VSTS.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into Azure App Service.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VSTS,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10/3/2018 9:30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Best For You Organics Company is one of the leading online health food suppliers in North America, serving customers in Canada, Mexico, and the United States. They launched their highly-successful e-commerce website, which sells subscriptions to their meal service, in 2015,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Best For You Organics Company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Best For You Organics Company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Holly Franklin, CIO of Best For You Organics Company,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Holly Franklin,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Holly Franklin, CIO of Best For You Organics Company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10;&#10;Various arrows point from Web App for Container to: Azure Container Registry (a linear arrow points from Azure Container Registry to Web App for Container); Logic Apps (a linear arrow that points from Logic Apps to a mobile device/computer, which points to Azure AD B2C (a double-sided arrow), which points back to Web App for Container (a double-sided arrow); Azure Search (a linear arrow); and Azure Cosmos DB (a double-sided arrow). Azure Cosmos DB points at Azure Functions (a double-sided arrow), which points at 3rd Party Gateway (a linear arrow).">
            <a:extLst>
              <a:ext uri="{FF2B5EF4-FFF2-40B4-BE49-F238E27FC236}">
                <a16:creationId xmlns:a16="http://schemas.microsoft.com/office/drawing/2014/main" id="{6C1427F3-06B8-46F9-A33B-ABA34EE74764}"/>
              </a:ext>
            </a:extLst>
          </p:cNvPr>
          <p:cNvPicPr>
            <a:picLocks noChangeAspect="1"/>
          </p:cNvPicPr>
          <p:nvPr/>
        </p:nvPicPr>
        <p:blipFill>
          <a:blip r:embed="rId3"/>
          <a:stretch>
            <a:fillRect/>
          </a:stretch>
        </p:blipFill>
        <p:spPr>
          <a:xfrm>
            <a:off x="857344" y="1066009"/>
            <a:ext cx="10477312" cy="5617040"/>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PaaS solution</a:t>
            </a:r>
          </a:p>
        </p:txBody>
      </p:sp>
      <p:pic>
        <p:nvPicPr>
          <p:cNvPr id="8" name="Picture 7" descr="Three icons are connected by right-pointing arrows: OSS App (packaged in Docker Container), Azure Container Registry (CI/CD workflow), and Web App for Containers. The arrow connecting Azure Container Registry (CI/CD workflow) and Web App for Containers is dashed." title="Preferred PaaS solution">
            <a:extLst>
              <a:ext uri="{FF2B5EF4-FFF2-40B4-BE49-F238E27FC236}">
                <a16:creationId xmlns:a16="http://schemas.microsoft.com/office/drawing/2014/main" id="{22B1C569-B00E-4E30-BA4D-B6D2AAE5D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 y="2273533"/>
            <a:ext cx="12192000" cy="4284040"/>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899664"/>
          </a:xfrm>
        </p:spPr>
        <p:txBody>
          <a:bodyPr>
            <a:normAutofit/>
          </a:bodyPr>
          <a:lstStyle/>
          <a:p>
            <a:pPr marL="0" indent="0">
              <a:buNone/>
            </a:pPr>
            <a:r>
              <a:rPr lang="en-US" sz="3600" dirty="0">
                <a:solidFill>
                  <a:schemeClr val="tx1"/>
                </a:solidFill>
                <a:latin typeface="+mj-lt"/>
              </a:rPr>
              <a:t>Database migration</a:t>
            </a:r>
          </a:p>
        </p:txBody>
      </p:sp>
      <p:pic>
        <p:nvPicPr>
          <p:cNvPr id="13" name="Picture 12" descr="The MERN stack Application icon is connected to the Azure Cosmos DB: API for Mongo DB icon by two dashed lines. The first dashed line is labeled MongoDB wire protocol. The second dashed line is labeled mongoimport or mongorestore." title="Preferred database migration solution">
            <a:extLst>
              <a:ext uri="{FF2B5EF4-FFF2-40B4-BE49-F238E27FC236}">
                <a16:creationId xmlns:a16="http://schemas.microsoft.com/office/drawing/2014/main" id="{19238DA0-3205-4A10-AF17-C76A0723B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3" y="971869"/>
            <a:ext cx="12192000" cy="5899355"/>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Serverless architecture</a:t>
            </a: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476" y="1723955"/>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a:t>
            </a:r>
            <a:br>
              <a:rPr lang="en-US" dirty="0"/>
            </a:br>
            <a:endParaRPr lang="en-US" dirty="0"/>
          </a:p>
        </p:txBody>
      </p:sp>
      <p:sp>
        <p:nvSpPr>
          <p:cNvPr id="3" name="Content Placeholder 2"/>
          <p:cNvSpPr>
            <a:spLocks noGrp="1"/>
          </p:cNvSpPr>
          <p:nvPr>
            <p:ph type="body" sz="quarter" idx="10"/>
          </p:nvPr>
        </p:nvSpPr>
        <p:spPr>
          <a:xfrm>
            <a:off x="269239" y="1189177"/>
            <a:ext cx="11653523" cy="5034392"/>
          </a:xfrm>
        </p:spPr>
        <p:txBody>
          <a:bodyPr/>
          <a:lstStyle/>
          <a:p>
            <a:pPr marL="0" indent="0">
              <a:buNone/>
            </a:pPr>
            <a:r>
              <a:rPr lang="en-US" dirty="0"/>
              <a:t>Identity management</a:t>
            </a:r>
          </a:p>
          <a:p>
            <a:endParaRPr lang="en-US" sz="2800" dirty="0"/>
          </a:p>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title="Decorative image">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19033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8"/>
            <a:ext cx="11653523" cy="872098"/>
          </a:xfrm>
        </p:spPr>
        <p:txBody>
          <a:bodyPr>
            <a:normAutofit/>
          </a:bodyPr>
          <a:lstStyle/>
          <a:p>
            <a:pPr marL="0" indent="0">
              <a:buNone/>
            </a:pPr>
            <a:r>
              <a:rPr lang="en-US" sz="4000" dirty="0">
                <a:solidFill>
                  <a:schemeClr val="tx1"/>
                </a:solidFill>
                <a:latin typeface="+mj-lt"/>
              </a:rPr>
              <a:t>Search integration</a:t>
            </a: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38" y="2061275"/>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title="Decorative image">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700" y="1189176"/>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42610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600" dirty="0"/>
              <a:t>In this whiteboard design session, you will work with a group to build a solution for integrating and deploying complex Open Source Software (OSS) workloads into Azure PaaS. You will design a solution to migrate an existing MERN (MongoDB, Express.js, React.js, Node.js) stack application from a hosted environment into Azure PaaS services, migrate an existing MongoDB instance into Cosmos DB, enhance application functionality using serverless technologies, and fully embrace modern DevOps tools.</a:t>
            </a:r>
          </a:p>
          <a:p>
            <a:pPr>
              <a:spcAft>
                <a:spcPts val="600"/>
              </a:spcAft>
            </a:pPr>
            <a:endParaRPr lang="en-US" sz="2600" dirty="0"/>
          </a:p>
          <a:p>
            <a:pPr>
              <a:spcAft>
                <a:spcPts val="600"/>
              </a:spcAft>
            </a:pPr>
            <a:r>
              <a:rPr lang="en-US" sz="2600" dirty="0"/>
              <a:t>At the end of this whiteboard design session, you will be better able to design solutions for migrating OSS applications into Azure PaaS using modern DevOps methodologies.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DevOps Workflows</a:t>
            </a: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808692"/>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br>
              <a:rPr lang="en-US" dirty="0"/>
            </a:br>
            <a:endParaRPr lang="en-US" dirty="0"/>
          </a:p>
        </p:txBody>
      </p:sp>
      <p:sp>
        <p:nvSpPr>
          <p:cNvPr id="3" name="Content Placeholder 2"/>
          <p:cNvSpPr>
            <a:spLocks noGrp="1"/>
          </p:cNvSpPr>
          <p:nvPr>
            <p:ph type="body" sz="quarter" idx="4294967295"/>
          </p:nvPr>
        </p:nvSpPr>
        <p:spPr>
          <a:xfrm>
            <a:off x="905600" y="1479511"/>
            <a:ext cx="10380799" cy="3898978"/>
          </a:xfrm>
        </p:spPr>
        <p:txBody>
          <a:bodyPr>
            <a:normAutofit/>
          </a:bodyPr>
          <a:lstStyle/>
          <a:p>
            <a:pPr marL="0" indent="0">
              <a:lnSpc>
                <a:spcPct val="100000"/>
              </a:lnSpc>
              <a:buNone/>
            </a:pPr>
            <a:r>
              <a:rPr lang="en-US" sz="3800" dirty="0">
                <a:solidFill>
                  <a:schemeClr val="tx1"/>
                </a:solidFill>
                <a:latin typeface="+mn-lt"/>
              </a:rPr>
              <a:t>“</a:t>
            </a:r>
            <a:r>
              <a:rPr lang="en-US" sz="2800" i="1" dirty="0">
                <a:solidFill>
                  <a:schemeClr val="tx1"/>
                </a:solidFill>
                <a:latin typeface="+mn-lt"/>
              </a:rPr>
              <a:t>The successful, and seamless, transition of our OSS application to Microsoft Azure demonstrates the flexibility and range of Azure’s capabilities. Without being tied to a sunk cost in an enterprise system, this open source on Azure model provides us with the flexibility to address future business needs</a:t>
            </a:r>
            <a:r>
              <a:rPr lang="en-US" sz="2800" dirty="0">
                <a:solidFill>
                  <a:schemeClr val="tx1"/>
                </a:solidFill>
                <a:latin typeface="+mn-lt"/>
              </a:rPr>
              <a:t>”</a:t>
            </a:r>
          </a:p>
          <a:p>
            <a:pPr marL="0" indent="0">
              <a:lnSpc>
                <a:spcPct val="100000"/>
              </a:lnSpc>
              <a:buNone/>
            </a:pPr>
            <a:endParaRPr lang="en-US" sz="2800" dirty="0">
              <a:solidFill>
                <a:schemeClr val="tx1"/>
              </a:solidFill>
              <a:latin typeface="+mn-lt"/>
            </a:endParaRPr>
          </a:p>
          <a:p>
            <a:pPr marL="0" indent="0">
              <a:lnSpc>
                <a:spcPct val="120000"/>
              </a:lnSpc>
              <a:buNone/>
            </a:pPr>
            <a:r>
              <a:rPr lang="en-US" sz="2400" dirty="0">
                <a:solidFill>
                  <a:schemeClr val="tx1"/>
                </a:solidFill>
                <a:latin typeface="+mn-lt"/>
              </a:rPr>
              <a:t>- Holly Franklin, CIO of Best For You Organics Company</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652766"/>
          </a:xfrm>
        </p:spPr>
        <p:txBody>
          <a:bodyPr/>
          <a:lstStyle/>
          <a:p>
            <a:r>
              <a:rPr lang="en-US" sz="3600" dirty="0"/>
              <a:t>Best For You Organics Company is a leader in the online health food industry.</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9" name="Picture 8" descr="Best For You Organics Company logo" title="Best for you logo">
            <a:extLst>
              <a:ext uri="{FF2B5EF4-FFF2-40B4-BE49-F238E27FC236}">
                <a16:creationId xmlns:a16="http://schemas.microsoft.com/office/drawing/2014/main" id="{1D3A2775-0B57-4087-9E53-300624BBECD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8" y="1095785"/>
            <a:ext cx="2929982" cy="2929982"/>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6227</Words>
  <Application>Microsoft Office PowerPoint</Application>
  <PresentationFormat>Widescreen</PresentationFormat>
  <Paragraphs>331</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2018-05-15T00:06:41Z</dcterms:created>
  <dcterms:modified xsi:type="dcterms:W3CDTF">2018-10-03T16:35:19Z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2018-05-15T00:07:16.2664142Z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